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457" r:id="rId2"/>
    <p:sldId id="257" r:id="rId3"/>
    <p:sldId id="312" r:id="rId4"/>
    <p:sldId id="317" r:id="rId5"/>
    <p:sldId id="451" r:id="rId6"/>
    <p:sldId id="283" r:id="rId7"/>
    <p:sldId id="318" r:id="rId8"/>
    <p:sldId id="453" r:id="rId9"/>
    <p:sldId id="310" r:id="rId10"/>
    <p:sldId id="450" r:id="rId11"/>
    <p:sldId id="319" r:id="rId12"/>
    <p:sldId id="452" r:id="rId13"/>
    <p:sldId id="321" r:id="rId14"/>
    <p:sldId id="322" r:id="rId15"/>
    <p:sldId id="323" r:id="rId16"/>
    <p:sldId id="420" r:id="rId17"/>
    <p:sldId id="421" r:id="rId18"/>
    <p:sldId id="422" r:id="rId19"/>
    <p:sldId id="456" r:id="rId20"/>
    <p:sldId id="426" r:id="rId21"/>
    <p:sldId id="427" r:id="rId22"/>
    <p:sldId id="429" r:id="rId23"/>
    <p:sldId id="431" r:id="rId24"/>
    <p:sldId id="432" r:id="rId25"/>
    <p:sldId id="437" r:id="rId26"/>
    <p:sldId id="438" r:id="rId27"/>
    <p:sldId id="439" r:id="rId28"/>
    <p:sldId id="440" r:id="rId29"/>
    <p:sldId id="441" r:id="rId30"/>
    <p:sldId id="454" r:id="rId31"/>
    <p:sldId id="442" r:id="rId32"/>
    <p:sldId id="443" r:id="rId33"/>
    <p:sldId id="444" r:id="rId34"/>
    <p:sldId id="447" r:id="rId35"/>
    <p:sldId id="455" r:id="rId36"/>
    <p:sldId id="448" r:id="rId37"/>
    <p:sldId id="449" r:id="rId38"/>
  </p:sldIdLst>
  <p:sldSz cx="9144000" cy="6858000" type="screen4x3"/>
  <p:notesSz cx="6797675" cy="9926638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FFFF99"/>
    <a:srgbClr val="CC6600"/>
    <a:srgbClr val="DEC7C0"/>
    <a:srgbClr val="FDB5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5" autoAdjust="0"/>
    <p:restoredTop sz="99471" autoAdjust="0"/>
  </p:normalViewPr>
  <p:slideViewPr>
    <p:cSldViewPr>
      <p:cViewPr varScale="1">
        <p:scale>
          <a:sx n="113" d="100"/>
          <a:sy n="113" d="100"/>
        </p:scale>
        <p:origin x="141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552"/>
    </p:cViewPr>
  </p:sorterViewPr>
  <p:notesViewPr>
    <p:cSldViewPr>
      <p:cViewPr varScale="1">
        <p:scale>
          <a:sx n="56" d="100"/>
          <a:sy n="56" d="100"/>
        </p:scale>
        <p:origin x="-2142" y="-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711" cy="4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defTabSz="915055">
              <a:defRPr sz="1200"/>
            </a:lvl1pPr>
          </a:lstStyle>
          <a:p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10" y="0"/>
            <a:ext cx="2945710" cy="4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 defTabSz="915055">
              <a:defRPr sz="1200"/>
            </a:lvl1pPr>
          </a:lstStyle>
          <a:p>
            <a:endParaRPr lang="es-E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7454"/>
            <a:ext cx="2945711" cy="4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defTabSz="915055">
              <a:defRPr sz="1200"/>
            </a:lvl1pPr>
          </a:lstStyle>
          <a:p>
            <a:endParaRPr lang="es-E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10" y="9427454"/>
            <a:ext cx="2945710" cy="4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defTabSz="915055">
              <a:defRPr sz="1200"/>
            </a:lvl1pPr>
          </a:lstStyle>
          <a:p>
            <a:fld id="{4CE7B209-9F53-4B47-BCC4-4D80ADB67FA1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6878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711" cy="4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defTabSz="915055">
              <a:defRPr sz="1200"/>
            </a:lvl1pPr>
          </a:lstStyle>
          <a:p>
            <a:endParaRPr lang="es-E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10" y="0"/>
            <a:ext cx="2945710" cy="4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 defTabSz="915055">
              <a:defRPr sz="1200"/>
            </a:lvl1pPr>
          </a:lstStyle>
          <a:p>
            <a:endParaRPr lang="es-E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0938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302" y="4714519"/>
            <a:ext cx="5439072" cy="446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7454"/>
            <a:ext cx="2945711" cy="4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defTabSz="915055">
              <a:defRPr sz="1200"/>
            </a:lvl1pPr>
          </a:lstStyle>
          <a:p>
            <a:endParaRPr lang="es-E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10" y="9427454"/>
            <a:ext cx="2945710" cy="49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 defTabSz="915055">
              <a:defRPr sz="1200"/>
            </a:lvl1pPr>
          </a:lstStyle>
          <a:p>
            <a:fld id="{E3650F46-C6E7-417E-876B-AB3AE7F9941C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95263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50F46-C6E7-417E-876B-AB3AE7F9941C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9881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50F46-C6E7-417E-876B-AB3AE7F9941C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572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50F46-C6E7-417E-876B-AB3AE7F9941C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8147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emf"/><Relationship Id="rId7" Type="http://schemas.openxmlformats.org/officeDocument/2006/relationships/image" Target="../media/image7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9.emf"/><Relationship Id="rId4" Type="http://schemas.openxmlformats.org/officeDocument/2006/relationships/image" Target="../media/image4.emf"/><Relationship Id="rId9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685" y="5768850"/>
            <a:ext cx="768578" cy="55151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733" y="5768850"/>
            <a:ext cx="583634" cy="54000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27" y="6296819"/>
            <a:ext cx="670440" cy="5400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37" y="5834531"/>
            <a:ext cx="1295946" cy="41104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21863"/>
            <a:ext cx="968736" cy="706812"/>
          </a:xfrm>
          <a:prstGeom prst="rect">
            <a:avLst/>
          </a:prstGeom>
        </p:spPr>
      </p:pic>
      <p:sp>
        <p:nvSpPr>
          <p:cNvPr id="38929" name="Rectangle 17"/>
          <p:cNvSpPr>
            <a:spLocks noChangeArrowheads="1"/>
          </p:cNvSpPr>
          <p:nvPr userDrawn="1"/>
        </p:nvSpPr>
        <p:spPr bwMode="auto">
          <a:xfrm>
            <a:off x="468313" y="1412875"/>
            <a:ext cx="8207375" cy="381635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73238"/>
            <a:ext cx="7772400" cy="1470025"/>
          </a:xfrm>
        </p:spPr>
        <p:txBody>
          <a:bodyPr/>
          <a:lstStyle>
            <a:lvl1pPr algn="ctr">
              <a:defRPr smtClean="0"/>
            </a:lvl1pPr>
          </a:lstStyle>
          <a:p>
            <a:r>
              <a:rPr lang="es-ES" smtClean="0"/>
              <a:t>Haga clic para cambiar el estilo de título	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198563"/>
          </a:xfrm>
          <a:noFill/>
        </p:spPr>
        <p:txBody>
          <a:bodyPr/>
          <a:lstStyle>
            <a:lvl1pPr marL="0" indent="0" algn="ctr">
              <a:defRPr smtClean="0"/>
            </a:lvl1pPr>
          </a:lstStyle>
          <a:p>
            <a:r>
              <a:rPr lang="es-ES" smtClean="0"/>
              <a:t>Haga clic para modificar el estilo de subtítulo del patrón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5B30741-2A70-44F1-8D30-423903D0E071}" type="slidenum">
              <a:rPr lang="es-ES"/>
              <a:pPr/>
              <a:t>‹Nº›</a:t>
            </a:fld>
            <a:endParaRPr lang="es-ES"/>
          </a:p>
        </p:txBody>
      </p:sp>
      <p:pic>
        <p:nvPicPr>
          <p:cNvPr id="38923" name="Picture 15" descr="ACCIÓ ECOLOGISTA-AGRÓ LOGO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38750" y="5734050"/>
            <a:ext cx="7016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 descr="horizontal_color"/>
          <p:cNvPicPr>
            <a:picLocks noChangeAspect="1" noChangeArrowheads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613" y="5805488"/>
            <a:ext cx="2574925" cy="423862"/>
          </a:xfrm>
          <a:prstGeom prst="rect">
            <a:avLst/>
          </a:prstGeom>
          <a:noFill/>
        </p:spPr>
      </p:pic>
      <p:sp>
        <p:nvSpPr>
          <p:cNvPr id="38928" name="Rectangle 16"/>
          <p:cNvSpPr>
            <a:spLocks noChangeArrowheads="1"/>
          </p:cNvSpPr>
          <p:nvPr userDrawn="1"/>
        </p:nvSpPr>
        <p:spPr bwMode="auto">
          <a:xfrm>
            <a:off x="0" y="908050"/>
            <a:ext cx="9144000" cy="217488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8930" name="Rectangle 18"/>
          <p:cNvSpPr>
            <a:spLocks noChangeArrowheads="1"/>
          </p:cNvSpPr>
          <p:nvPr userDrawn="1"/>
        </p:nvSpPr>
        <p:spPr bwMode="auto">
          <a:xfrm>
            <a:off x="0" y="5516563"/>
            <a:ext cx="9144000" cy="73025"/>
          </a:xfrm>
          <a:prstGeom prst="rect">
            <a:avLst/>
          </a:prstGeom>
          <a:gradFill rotWithShape="1">
            <a:gsLst>
              <a:gs pos="0">
                <a:srgbClr val="33CCCC"/>
              </a:gs>
              <a:gs pos="100000">
                <a:srgbClr val="33CCCC">
                  <a:gamma/>
                  <a:shade val="57255"/>
                  <a:invGamma/>
                </a:srgbClr>
              </a:gs>
            </a:gsLst>
            <a:lin ang="27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15" y="184150"/>
            <a:ext cx="1365851" cy="622746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775" y="6273800"/>
            <a:ext cx="2980277" cy="53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D3C5B4-1860-4B9C-8B35-85CCF696D8B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358462-C5D7-457E-B4B4-38C29676139F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BE71D5-9511-40DF-991D-8B16E579BBC0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2385E-AB37-4A5C-A020-DE6546490B1A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E60EA5-AEEB-4334-9CA4-32553CC138D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4001A-10D8-46F4-BF03-9FCEF3E64D66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B41761-4115-48F0-8A4D-B5CABE68B44B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DC6792-2269-48CC-AD75-E6624ECFC695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E7D32-A337-47D5-8130-B5795240EFF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B106C1-D598-4D60-8F6C-AEAD6F29A7A7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AAC7CC-319C-41EF-BC73-871D6B37504C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195513" y="476250"/>
            <a:ext cx="64801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Título diapositiva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6370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08725"/>
            <a:ext cx="2133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Exo" pitchFamily="50" charset="0"/>
              </a:defRPr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08725"/>
            <a:ext cx="2895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Exo" pitchFamily="50" charset="0"/>
              </a:defRPr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08725"/>
            <a:ext cx="2133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Exo" pitchFamily="50" charset="0"/>
              </a:defRPr>
            </a:lvl1pPr>
          </a:lstStyle>
          <a:p>
            <a:fld id="{D5AAF059-2FF1-4CF8-980A-DB0072AB0BDC}" type="slidenum">
              <a:rPr lang="es-ES"/>
              <a:pPr/>
              <a:t>‹Nº›</a:t>
            </a:fld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1619697" cy="738484"/>
          </a:xfrm>
          <a:prstGeom prst="rect">
            <a:avLst/>
          </a:prstGeom>
        </p:spPr>
      </p:pic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>
            <a:off x="0" y="1122363"/>
            <a:ext cx="9144000" cy="361950"/>
          </a:xfrm>
          <a:prstGeom prst="rect">
            <a:avLst/>
          </a:prstGeom>
          <a:solidFill>
            <a:srgbClr val="33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ES"/>
          </a:p>
        </p:txBody>
      </p:sp>
      <p:sp>
        <p:nvSpPr>
          <p:cNvPr id="1047" name="Text Box 23"/>
          <p:cNvSpPr txBox="1">
            <a:spLocks noChangeArrowheads="1"/>
          </p:cNvSpPr>
          <p:nvPr userDrawn="1"/>
        </p:nvSpPr>
        <p:spPr bwMode="auto">
          <a:xfrm>
            <a:off x="468313" y="1125538"/>
            <a:ext cx="8207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Exo" pitchFamily="50" charset="0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Exo" pitchFamily="50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Exo" pitchFamily="50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Exo" pitchFamily="50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Exo" pitchFamily="50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Exo" pitchFamily="50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Exo" pitchFamily="50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Exo" pitchFamily="50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Exo" pitchFamily="50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Exo" pitchFamily="50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3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11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3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6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jpe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7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1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2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3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5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6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5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11.jpeg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7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6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40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7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1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8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2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1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43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0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45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48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47.emf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49.png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3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2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C:\Users\Neus&amp;Matthieu\Downloads\LogoGc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8860" y="642918"/>
            <a:ext cx="4745638" cy="2669379"/>
          </a:xfrm>
          <a:prstGeom prst="rect">
            <a:avLst/>
          </a:prstGeom>
          <a:noFill/>
        </p:spPr>
      </p:pic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457200" y="11969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es-ES" sz="160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643174" y="3000372"/>
            <a:ext cx="4143404" cy="57150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800" dirty="0" smtClean="0"/>
              <a:t>LIFE12 </a:t>
            </a:r>
            <a:r>
              <a:rPr lang="es-ES" sz="1800" dirty="0"/>
              <a:t>ENV/ES/000685 ALBUFERA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71604" y="3786190"/>
            <a:ext cx="6400800" cy="1270001"/>
          </a:xfr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/>
          <a:lstStyle/>
          <a:p>
            <a:r>
              <a:rPr lang="es-ES" dirty="0" smtClean="0"/>
              <a:t>Acción B3. Modelación de la calidad del agua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53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 smtClean="0">
                <a:solidFill>
                  <a:schemeClr val="bg1"/>
                </a:solidFill>
              </a:rPr>
              <a:t>2. Metodología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1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9" name="Imagen 8" descr="C:\Users\edbelib\Google Drive\10.TRABAJO\02. Albufera\11. Procesos Humedal\ProcesosHumedal\ModeloHumedal3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1379" r="1082" b="4858"/>
          <a:stretch/>
        </p:blipFill>
        <p:spPr bwMode="auto">
          <a:xfrm>
            <a:off x="971600" y="1600200"/>
            <a:ext cx="7283152" cy="4585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88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 smtClean="0">
                <a:solidFill>
                  <a:schemeClr val="bg1"/>
                </a:solidFill>
              </a:rPr>
              <a:t>2. Metodología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3568" y="1628800"/>
            <a:ext cx="8229600" cy="4637088"/>
          </a:xfrm>
        </p:spPr>
        <p:txBody>
          <a:bodyPr/>
          <a:lstStyle/>
          <a:p>
            <a:r>
              <a:rPr lang="es-ES" b="1" dirty="0"/>
              <a:t>Modelación de los sedimentos</a:t>
            </a:r>
          </a:p>
          <a:p>
            <a:r>
              <a:rPr lang="es-ES" dirty="0"/>
              <a:t>Constantes del sedimento: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Consumo de oxígeno disuelto.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Consumo de nitratos.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Aporte de amonio.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Aporte de fósforo inorgánico.</a:t>
            </a:r>
          </a:p>
          <a:p>
            <a:endParaRPr lang="es-ES" dirty="0"/>
          </a:p>
        </p:txBody>
      </p:sp>
      <p:pic>
        <p:nvPicPr>
          <p:cNvPr id="10" name="Imagen 9" descr="C:\Users\A55VD\Google Drive\03. CARRERA\00. PFC\03. Imagenes\albufera\sismo-gas-metano-mar.emf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3"/>
          <a:stretch/>
        </p:blipFill>
        <p:spPr bwMode="auto">
          <a:xfrm>
            <a:off x="1979712" y="4534827"/>
            <a:ext cx="5904656" cy="17281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956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3</a:t>
            </a:r>
            <a:r>
              <a:rPr lang="es-ES" dirty="0" smtClean="0"/>
              <a:t>. APLICACIÓN A LA ALBUFERA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522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3568" y="1628800"/>
            <a:ext cx="8229600" cy="4637088"/>
          </a:xfrm>
        </p:spPr>
        <p:txBody>
          <a:bodyPr/>
          <a:lstStyle/>
          <a:p>
            <a:r>
              <a:rPr lang="es-ES" b="1" dirty="0"/>
              <a:t>Principales presiones a las que está sometido el lago:</a:t>
            </a:r>
          </a:p>
          <a:p>
            <a:endParaRPr lang="es-ES" dirty="0"/>
          </a:p>
        </p:txBody>
      </p:sp>
      <p:pic>
        <p:nvPicPr>
          <p:cNvPr id="9" name="Imagen 8" descr="D:\Google Drive\04. PROYECTOS\01. Imagenes\Albufera impactos\Albufera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85" y="2295237"/>
            <a:ext cx="8104165" cy="38099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832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3568" y="1628800"/>
            <a:ext cx="8229600" cy="4637088"/>
          </a:xfrm>
        </p:spPr>
        <p:txBody>
          <a:bodyPr/>
          <a:lstStyle/>
          <a:p>
            <a:r>
              <a:rPr lang="es-ES" b="1" dirty="0"/>
              <a:t>Estudios </a:t>
            </a:r>
            <a:r>
              <a:rPr lang="es-ES" b="1" dirty="0" smtClean="0"/>
              <a:t>Previos</a:t>
            </a:r>
          </a:p>
          <a:p>
            <a:endParaRPr lang="es-ES" sz="1200" b="1" dirty="0"/>
          </a:p>
          <a:p>
            <a:pPr marL="720000" lvl="1" indent="-432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500" dirty="0"/>
              <a:t>Tesis de Licenciatura “</a:t>
            </a:r>
            <a:r>
              <a:rPr lang="es-ES" sz="1500" b="1" dirty="0"/>
              <a:t>MODELACIÓN DE LA CALIDAD EN AGUAS SUPERFICIALES. APLICACIÓN AL CASO DE LA ALBUFERA DE VALENCIA.</a:t>
            </a:r>
            <a:r>
              <a:rPr lang="es-ES" sz="1500" dirty="0"/>
              <a:t>” por Miguel Martín </a:t>
            </a:r>
            <a:r>
              <a:rPr lang="es-ES" sz="1500" dirty="0" err="1"/>
              <a:t>Monerris</a:t>
            </a:r>
            <a:r>
              <a:rPr lang="es-ES" sz="1500" dirty="0"/>
              <a:t>, 1998.</a:t>
            </a:r>
          </a:p>
          <a:p>
            <a:pPr marL="720000" lvl="1" indent="-432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500" dirty="0"/>
              <a:t>Tesis doctoral “</a:t>
            </a:r>
            <a:r>
              <a:rPr lang="es-ES" sz="1500" b="1" dirty="0"/>
              <a:t>INTEGRACIÓN DE LA MODELACIÓN DE LA CALIDAD DEL AGUA EN UN SISTEMA DE AYUDA A LA DECISIÓN PARA LA GESTIÓN DE RECURSOS HÍDRICOS</a:t>
            </a:r>
            <a:r>
              <a:rPr lang="es-ES" sz="1500" dirty="0"/>
              <a:t>” por Javier Paredes </a:t>
            </a:r>
            <a:r>
              <a:rPr lang="es-ES" sz="1500" dirty="0" err="1"/>
              <a:t>Aquiola</a:t>
            </a:r>
            <a:r>
              <a:rPr lang="es-ES" sz="1500" dirty="0"/>
              <a:t>, 2004.</a:t>
            </a:r>
          </a:p>
          <a:p>
            <a:pPr marL="720000" lvl="1" indent="-432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500" dirty="0"/>
              <a:t>“</a:t>
            </a:r>
            <a:r>
              <a:rPr lang="es-ES" sz="1500" b="1" dirty="0"/>
              <a:t>ESTUDIO PARA EL DESARROLLO SOSTENIBLE DE L’ALBUFERA DE VALENCIA</a:t>
            </a:r>
            <a:r>
              <a:rPr lang="es-ES" sz="1500" dirty="0"/>
              <a:t>” TYPSA, 2004.</a:t>
            </a:r>
          </a:p>
          <a:p>
            <a:pPr marL="720000" lvl="1" indent="-432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500" dirty="0"/>
              <a:t>Tesis doctoral “</a:t>
            </a:r>
            <a:r>
              <a:rPr lang="es-ES" sz="1500" b="1" dirty="0"/>
              <a:t>INFRAESTRUCTURAS Y EUTROFIZACIÓN EN L’ALBUFERA DE VALÈNCIA. EL MODELO CABHAL</a:t>
            </a:r>
            <a:r>
              <a:rPr lang="es-ES" sz="1500" dirty="0"/>
              <a:t>” por Miguel </a:t>
            </a:r>
            <a:r>
              <a:rPr lang="es-ES" sz="1500" dirty="0" err="1"/>
              <a:t>Mondría</a:t>
            </a:r>
            <a:r>
              <a:rPr lang="es-ES" sz="1500" dirty="0"/>
              <a:t> García, Noviembre de 2010.</a:t>
            </a:r>
          </a:p>
          <a:p>
            <a:pPr marL="720000" lvl="1" indent="-432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err="1"/>
              <a:t>Artículo</a:t>
            </a:r>
            <a:r>
              <a:rPr lang="en-US" sz="1500" dirty="0"/>
              <a:t> “</a:t>
            </a:r>
            <a:r>
              <a:rPr lang="en-US" sz="1500" b="1" dirty="0"/>
              <a:t>A MODEL FOR DESCRIBING THE EUTROPHICATION IN A HEAVILY REGULATED COASTAL LAGOON. APPLICATION TO THE ALBUFERA OF VALENCIA (SPAIN)</a:t>
            </a:r>
            <a:r>
              <a:rPr lang="en-US" sz="1500" dirty="0"/>
              <a:t>” </a:t>
            </a:r>
            <a:r>
              <a:rPr lang="en-US" sz="1500" dirty="0" err="1"/>
              <a:t>por</a:t>
            </a:r>
            <a:r>
              <a:rPr lang="en-US" sz="1500" dirty="0"/>
              <a:t> </a:t>
            </a:r>
            <a:r>
              <a:rPr lang="en-US" sz="1500" dirty="0" err="1"/>
              <a:t>Pilar</a:t>
            </a:r>
            <a:r>
              <a:rPr lang="en-US" sz="1500" dirty="0"/>
              <a:t> del Barrio </a:t>
            </a:r>
            <a:r>
              <a:rPr lang="en-US" sz="1500" dirty="0" err="1"/>
              <a:t>Fernández</a:t>
            </a:r>
            <a:r>
              <a:rPr lang="en-US" sz="1500" dirty="0"/>
              <a:t>, 2012.</a:t>
            </a:r>
            <a:endParaRPr lang="es-ES" sz="1500" dirty="0"/>
          </a:p>
          <a:p>
            <a:pPr marL="720000" lvl="1" indent="-4320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1500" dirty="0"/>
              <a:t>Proyecto fin de Carrera “</a:t>
            </a:r>
            <a:r>
              <a:rPr lang="es-ES" sz="1500" b="1" dirty="0"/>
              <a:t>EVALUACIÓN  Y PROPUESTA DE ACTUACIONES PARA LA MEJORA DE LA CALIDAD DEL AGUA EN EL LAGO DE LA ALBUFERA, VALENCIA</a:t>
            </a:r>
            <a:r>
              <a:rPr lang="es-ES" sz="1500" dirty="0"/>
              <a:t>” por Edgar Belda Ibáñez, 2013.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825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 smtClean="0"/>
              <a:t>Datos disponibles</a:t>
            </a:r>
          </a:p>
          <a:p>
            <a:r>
              <a:rPr lang="es-ES" sz="1200" b="1" dirty="0"/>
              <a:t>Datos de muestreos en el lago de </a:t>
            </a:r>
            <a:r>
              <a:rPr lang="es-ES" sz="1200" b="1" dirty="0" err="1"/>
              <a:t>L’Albufera</a:t>
            </a:r>
            <a:endParaRPr lang="es-ES" sz="1200" b="1" dirty="0"/>
          </a:p>
          <a:p>
            <a:r>
              <a:rPr lang="es-ES" sz="1200" b="1" dirty="0"/>
              <a:t>J.M. Soria entre 1985 y 1989.</a:t>
            </a:r>
          </a:p>
          <a:p>
            <a:r>
              <a:rPr lang="es-ES" sz="1200" b="1" dirty="0"/>
              <a:t>A partir de 1991 la CMA inicia las campañas anuales de muestreo.</a:t>
            </a:r>
          </a:p>
          <a:p>
            <a:endParaRPr lang="es-ES" sz="1200" b="1" dirty="0" smtClean="0"/>
          </a:p>
          <a:p>
            <a:r>
              <a:rPr lang="es-ES" sz="1200" b="1" dirty="0"/>
              <a:t>Principales nutrientes analizados:</a:t>
            </a:r>
          </a:p>
          <a:p>
            <a:pPr lvl="1"/>
            <a:r>
              <a:rPr lang="es-ES" sz="1000" b="1" dirty="0"/>
              <a:t>Clorofila a</a:t>
            </a:r>
          </a:p>
          <a:p>
            <a:pPr lvl="1"/>
            <a:r>
              <a:rPr lang="es-ES" sz="1000" b="1" dirty="0"/>
              <a:t>Oxigeno Disuelto</a:t>
            </a:r>
          </a:p>
          <a:p>
            <a:pPr lvl="1"/>
            <a:r>
              <a:rPr lang="es-ES" sz="1000" b="1" dirty="0"/>
              <a:t>Amonio</a:t>
            </a:r>
          </a:p>
          <a:p>
            <a:pPr lvl="1"/>
            <a:r>
              <a:rPr lang="es-ES" sz="1000" b="1" dirty="0"/>
              <a:t>Nitratos</a:t>
            </a:r>
          </a:p>
          <a:p>
            <a:pPr lvl="1"/>
            <a:r>
              <a:rPr lang="es-ES" sz="1000" b="1" dirty="0"/>
              <a:t>Fósforo </a:t>
            </a:r>
            <a:r>
              <a:rPr lang="es-ES" sz="1000" b="1" dirty="0" smtClean="0"/>
              <a:t>total</a:t>
            </a:r>
          </a:p>
          <a:p>
            <a:pPr marL="457200" lvl="1" indent="0">
              <a:buNone/>
            </a:pPr>
            <a:endParaRPr lang="es-ES" sz="1000" b="1" dirty="0"/>
          </a:p>
          <a:p>
            <a:pPr marL="0" indent="0">
              <a:buNone/>
            </a:pPr>
            <a:r>
              <a:rPr lang="es-ES" sz="1200" b="1" dirty="0" smtClean="0"/>
              <a:t>Puntos </a:t>
            </a:r>
            <a:r>
              <a:rPr lang="es-ES" sz="1200" b="1" dirty="0"/>
              <a:t>de muestreo en el lago:</a:t>
            </a:r>
          </a:p>
          <a:p>
            <a:pPr marL="288000" lvl="1" indent="0">
              <a:lnSpc>
                <a:spcPct val="100000"/>
              </a:lnSpc>
              <a:buNone/>
            </a:pPr>
            <a:r>
              <a:rPr lang="es-ES" sz="1100" b="1" dirty="0">
                <a:solidFill>
                  <a:srgbClr val="0070C0"/>
                </a:solidFill>
              </a:rPr>
              <a:t>A1</a:t>
            </a:r>
            <a:r>
              <a:rPr lang="es-ES" sz="1100" dirty="0"/>
              <a:t>: Entre la Mata de </a:t>
            </a:r>
            <a:r>
              <a:rPr lang="es-ES" sz="1100" dirty="0" err="1"/>
              <a:t>Sant</a:t>
            </a:r>
            <a:r>
              <a:rPr lang="es-ES" sz="1100" dirty="0"/>
              <a:t> </a:t>
            </a:r>
            <a:r>
              <a:rPr lang="es-ES" sz="1100" dirty="0" err="1"/>
              <a:t>Roc</a:t>
            </a:r>
            <a:r>
              <a:rPr lang="es-ES" sz="1100" dirty="0"/>
              <a:t> y </a:t>
            </a:r>
            <a:r>
              <a:rPr lang="es-ES" sz="1100" dirty="0" err="1"/>
              <a:t>l’Antina</a:t>
            </a:r>
            <a:r>
              <a:rPr lang="es-ES" sz="1100" dirty="0"/>
              <a:t>.</a:t>
            </a:r>
          </a:p>
          <a:p>
            <a:pPr marL="288000" lvl="1" indent="0">
              <a:lnSpc>
                <a:spcPct val="100000"/>
              </a:lnSpc>
              <a:buNone/>
            </a:pPr>
            <a:r>
              <a:rPr lang="es-ES" sz="1100" b="1" dirty="0">
                <a:solidFill>
                  <a:srgbClr val="C00000"/>
                </a:solidFill>
              </a:rPr>
              <a:t>A2</a:t>
            </a:r>
            <a:r>
              <a:rPr lang="es-ES" sz="1100" dirty="0">
                <a:solidFill>
                  <a:schemeClr val="accent1"/>
                </a:solidFill>
              </a:rPr>
              <a:t>: </a:t>
            </a:r>
            <a:r>
              <a:rPr lang="es-ES" sz="1100" dirty="0"/>
              <a:t>Entre Barranco de </a:t>
            </a:r>
            <a:r>
              <a:rPr lang="es-ES" sz="1100" dirty="0" err="1"/>
              <a:t>Massanassa</a:t>
            </a:r>
            <a:r>
              <a:rPr lang="es-ES" sz="1100" dirty="0"/>
              <a:t> y Punta de </a:t>
            </a:r>
            <a:r>
              <a:rPr lang="es-ES" sz="1100" dirty="0" err="1"/>
              <a:t>Lleveig</a:t>
            </a:r>
            <a:r>
              <a:rPr lang="es-ES" sz="1100" dirty="0"/>
              <a:t>.</a:t>
            </a:r>
          </a:p>
          <a:p>
            <a:pPr marL="288000" lvl="1" indent="0">
              <a:lnSpc>
                <a:spcPct val="100000"/>
              </a:lnSpc>
              <a:buNone/>
            </a:pPr>
            <a:r>
              <a:rPr lang="es-ES" sz="1100" b="1" dirty="0">
                <a:solidFill>
                  <a:srgbClr val="92D050"/>
                </a:solidFill>
              </a:rPr>
              <a:t>A3</a:t>
            </a:r>
            <a:r>
              <a:rPr lang="es-ES" sz="1100" dirty="0">
                <a:solidFill>
                  <a:schemeClr val="accent1"/>
                </a:solidFill>
              </a:rPr>
              <a:t>: </a:t>
            </a:r>
            <a:r>
              <a:rPr lang="es-ES" sz="1100" dirty="0"/>
              <a:t>Entre punta de </a:t>
            </a:r>
            <a:r>
              <a:rPr lang="es-ES" sz="1100" dirty="0" err="1"/>
              <a:t>Llebeig</a:t>
            </a:r>
            <a:r>
              <a:rPr lang="es-ES" sz="1100" dirty="0"/>
              <a:t> y la Mata del </a:t>
            </a:r>
            <a:r>
              <a:rPr lang="es-ES" sz="1100" dirty="0" err="1"/>
              <a:t>Rei</a:t>
            </a:r>
            <a:r>
              <a:rPr lang="es-ES" sz="1100" dirty="0"/>
              <a:t>.</a:t>
            </a:r>
          </a:p>
          <a:p>
            <a:pPr marL="288000" lvl="1" indent="0">
              <a:lnSpc>
                <a:spcPct val="100000"/>
              </a:lnSpc>
              <a:buNone/>
            </a:pPr>
            <a:r>
              <a:rPr lang="es-ES" sz="1100" b="1" dirty="0">
                <a:solidFill>
                  <a:srgbClr val="7030A0"/>
                </a:solidFill>
              </a:rPr>
              <a:t>B1</a:t>
            </a:r>
            <a:r>
              <a:rPr lang="es-ES" sz="1100" dirty="0">
                <a:solidFill>
                  <a:schemeClr val="accent1"/>
                </a:solidFill>
              </a:rPr>
              <a:t>: </a:t>
            </a:r>
            <a:r>
              <a:rPr lang="es-ES" sz="1100" dirty="0"/>
              <a:t>Entre la Mata de la Barra y </a:t>
            </a:r>
            <a:r>
              <a:rPr lang="es-ES" sz="1100" dirty="0" err="1"/>
              <a:t>L’Antina</a:t>
            </a:r>
            <a:r>
              <a:rPr lang="es-ES" sz="1100" dirty="0"/>
              <a:t>.</a:t>
            </a:r>
          </a:p>
          <a:p>
            <a:pPr marL="288000" lvl="1" indent="0">
              <a:lnSpc>
                <a:spcPct val="100000"/>
              </a:lnSpc>
              <a:buNone/>
            </a:pPr>
            <a:r>
              <a:rPr lang="es-ES" sz="1100" b="1" dirty="0">
                <a:solidFill>
                  <a:srgbClr val="00B0F0"/>
                </a:solidFill>
              </a:rPr>
              <a:t>B2</a:t>
            </a:r>
            <a:r>
              <a:rPr lang="es-ES" sz="1100" dirty="0">
                <a:solidFill>
                  <a:schemeClr val="accent1"/>
                </a:solidFill>
              </a:rPr>
              <a:t>: </a:t>
            </a:r>
            <a:r>
              <a:rPr lang="es-ES" sz="1100" dirty="0"/>
              <a:t>Entre la Mata del </a:t>
            </a:r>
            <a:r>
              <a:rPr lang="es-ES" sz="1100" dirty="0" err="1"/>
              <a:t>Fang</a:t>
            </a:r>
            <a:r>
              <a:rPr lang="es-ES" sz="1100" dirty="0"/>
              <a:t> y la de </a:t>
            </a:r>
            <a:r>
              <a:rPr lang="es-ES" sz="1100" dirty="0" err="1"/>
              <a:t>Sant</a:t>
            </a:r>
            <a:r>
              <a:rPr lang="es-ES" sz="1100" dirty="0"/>
              <a:t> </a:t>
            </a:r>
            <a:r>
              <a:rPr lang="es-ES" sz="1100" dirty="0" err="1"/>
              <a:t>Roc</a:t>
            </a:r>
            <a:r>
              <a:rPr lang="es-ES" sz="1100" dirty="0"/>
              <a:t>.</a:t>
            </a:r>
          </a:p>
          <a:p>
            <a:pPr marL="288000" lvl="1" indent="0">
              <a:lnSpc>
                <a:spcPct val="100000"/>
              </a:lnSpc>
              <a:buNone/>
            </a:pPr>
            <a:r>
              <a:rPr lang="es-ES" sz="1100" b="1" dirty="0">
                <a:solidFill>
                  <a:srgbClr val="FFC000"/>
                </a:solidFill>
              </a:rPr>
              <a:t>C1</a:t>
            </a:r>
            <a:r>
              <a:rPr lang="es-ES" sz="1100" dirty="0">
                <a:solidFill>
                  <a:schemeClr val="accent1"/>
                </a:solidFill>
              </a:rPr>
              <a:t>: </a:t>
            </a:r>
            <a:r>
              <a:rPr lang="es-ES" sz="1100" dirty="0"/>
              <a:t>Frente </a:t>
            </a:r>
            <a:r>
              <a:rPr lang="es-ES" sz="1100" dirty="0" err="1"/>
              <a:t>Tancat</a:t>
            </a:r>
            <a:r>
              <a:rPr lang="es-ES" sz="1100" dirty="0"/>
              <a:t> de </a:t>
            </a:r>
            <a:r>
              <a:rPr lang="es-ES" sz="1100" dirty="0" err="1"/>
              <a:t>Zacarés</a:t>
            </a:r>
            <a:r>
              <a:rPr lang="es-ES" sz="1100" dirty="0"/>
              <a:t>.</a:t>
            </a:r>
          </a:p>
          <a:p>
            <a:pPr marL="288000" lvl="1" indent="0">
              <a:lnSpc>
                <a:spcPct val="100000"/>
              </a:lnSpc>
              <a:buNone/>
            </a:pPr>
            <a:r>
              <a:rPr lang="es-ES" sz="1100" b="1" dirty="0"/>
              <a:t>C2</a:t>
            </a:r>
            <a:r>
              <a:rPr lang="es-ES" sz="1100" dirty="0">
                <a:solidFill>
                  <a:schemeClr val="accent1"/>
                </a:solidFill>
              </a:rPr>
              <a:t>: </a:t>
            </a:r>
            <a:r>
              <a:rPr lang="es-ES" sz="1100" dirty="0"/>
              <a:t>Entre Mata del </a:t>
            </a:r>
            <a:r>
              <a:rPr lang="es-ES" sz="1100" dirty="0" err="1"/>
              <a:t>Fang</a:t>
            </a:r>
            <a:r>
              <a:rPr lang="es-ES" sz="1100" dirty="0"/>
              <a:t>, la Barra y la </a:t>
            </a:r>
            <a:r>
              <a:rPr lang="es-ES" sz="1100" dirty="0" err="1"/>
              <a:t>Mansaguerota</a:t>
            </a:r>
            <a:r>
              <a:rPr lang="es-ES" sz="1400" dirty="0"/>
              <a:t>.</a:t>
            </a:r>
            <a:endParaRPr lang="es-ES" sz="1800" dirty="0">
              <a:latin typeface="Century Gothic" pitchFamily="34" charset="0"/>
            </a:endParaRPr>
          </a:p>
          <a:p>
            <a:endParaRPr lang="es-ES" dirty="0"/>
          </a:p>
        </p:txBody>
      </p:sp>
      <p:grpSp>
        <p:nvGrpSpPr>
          <p:cNvPr id="25" name="Grupo 24"/>
          <p:cNvGrpSpPr/>
          <p:nvPr/>
        </p:nvGrpSpPr>
        <p:grpSpPr>
          <a:xfrm>
            <a:off x="4355976" y="2161432"/>
            <a:ext cx="4861989" cy="4104456"/>
            <a:chOff x="2267744" y="908721"/>
            <a:chExt cx="4861989" cy="4104456"/>
          </a:xfrm>
        </p:grpSpPr>
        <p:pic>
          <p:nvPicPr>
            <p:cNvPr id="26" name="Imagen 25"/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13" b="1316"/>
            <a:stretch/>
          </p:blipFill>
          <p:spPr>
            <a:xfrm>
              <a:off x="2267744" y="908721"/>
              <a:ext cx="4392488" cy="4104456"/>
            </a:xfrm>
            <a:prstGeom prst="rect">
              <a:avLst/>
            </a:prstGeom>
          </p:spPr>
        </p:pic>
        <p:sp>
          <p:nvSpPr>
            <p:cNvPr id="27" name="CuadroTexto 26"/>
            <p:cNvSpPr txBox="1"/>
            <p:nvPr/>
          </p:nvSpPr>
          <p:spPr>
            <a:xfrm>
              <a:off x="2859048" y="1951160"/>
              <a:ext cx="1080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A1</a:t>
              </a:r>
              <a:endParaRPr lang="es-E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8" name="CuadroTexto 27"/>
            <p:cNvSpPr txBox="1"/>
            <p:nvPr/>
          </p:nvSpPr>
          <p:spPr>
            <a:xfrm>
              <a:off x="3923928" y="1160566"/>
              <a:ext cx="1080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A3</a:t>
              </a:r>
              <a:endParaRPr lang="es-E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4463207" y="3859157"/>
              <a:ext cx="11881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C1</a:t>
              </a:r>
              <a:endParaRPr lang="es-E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2821820" y="3802321"/>
              <a:ext cx="1080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B1</a:t>
              </a:r>
              <a:endParaRPr lang="es-E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31" name="CuadroTexto 30"/>
            <p:cNvSpPr txBox="1"/>
            <p:nvPr/>
          </p:nvSpPr>
          <p:spPr>
            <a:xfrm>
              <a:off x="5435600" y="990024"/>
              <a:ext cx="1080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A2</a:t>
              </a:r>
              <a:endParaRPr lang="es-E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5878591" y="2170098"/>
              <a:ext cx="1080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B2</a:t>
              </a:r>
              <a:endParaRPr lang="es-E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6049613" y="3314967"/>
              <a:ext cx="10801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800" b="1" dirty="0" smtClean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</a:rPr>
                <a:t>C2</a:t>
              </a:r>
              <a:endParaRPr lang="es-ES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57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/>
              <a:t>Concentraciones de clorofila </a:t>
            </a:r>
            <a:r>
              <a:rPr lang="es-ES" b="1" i="1" dirty="0"/>
              <a:t>a</a:t>
            </a:r>
          </a:p>
          <a:p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9" y="2213432"/>
            <a:ext cx="1224136" cy="114014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/>
          <a:srcRect r="49014"/>
          <a:stretch/>
        </p:blipFill>
        <p:spPr>
          <a:xfrm>
            <a:off x="5425450" y="1628800"/>
            <a:ext cx="3212761" cy="1889061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2227331" y="2917814"/>
            <a:ext cx="319811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cap="none" spc="0" dirty="0" smtClean="0">
                <a:ln w="0"/>
                <a:solidFill>
                  <a:schemeClr val="tx1"/>
                </a:solidFill>
                <a:latin typeface="Exo" panose="02000503000000000000" pitchFamily="50" charset="0"/>
              </a:rPr>
              <a:t>Clorofila </a:t>
            </a:r>
            <a:r>
              <a:rPr lang="es-ES" sz="1600" b="1" i="1" cap="none" spc="0" dirty="0" smtClean="0">
                <a:ln w="0"/>
                <a:solidFill>
                  <a:schemeClr val="tx1"/>
                </a:solidFill>
                <a:latin typeface="Exo" panose="02000503000000000000" pitchFamily="50" charset="0"/>
              </a:rPr>
              <a:t>a  </a:t>
            </a:r>
            <a:r>
              <a:rPr lang="es-ES" sz="1600" b="1" cap="none" spc="0" dirty="0" smtClean="0">
                <a:ln w="0"/>
                <a:solidFill>
                  <a:schemeClr val="tx1"/>
                </a:solidFill>
                <a:latin typeface="Exo" panose="02000503000000000000" pitchFamily="50" charset="0"/>
              </a:rPr>
              <a:t>por estaciones</a:t>
            </a:r>
            <a:endParaRPr lang="es-ES" sz="1600" b="1" i="1" cap="none" spc="0" dirty="0">
              <a:ln w="0"/>
              <a:solidFill>
                <a:schemeClr val="tx1"/>
              </a:solidFill>
              <a:latin typeface="Exo" panose="02000503000000000000" pitchFamily="50" charset="0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536" y="3380538"/>
            <a:ext cx="5976663" cy="2785035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5992737" y="5996296"/>
            <a:ext cx="272298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0" i="1" cap="none" spc="0" dirty="0" smtClean="0">
                <a:ln w="0"/>
                <a:solidFill>
                  <a:schemeClr val="tx1"/>
                </a:solidFill>
                <a:latin typeface="Exo" panose="02000503000000000000" pitchFamily="50" charset="0"/>
              </a:rPr>
              <a:t>1999-2010</a:t>
            </a:r>
            <a:endParaRPr lang="es-ES" sz="1600" b="0" i="1" cap="none" spc="0" dirty="0">
              <a:ln w="0"/>
              <a:solidFill>
                <a:schemeClr val="tx1"/>
              </a:solidFill>
              <a:latin typeface="Exo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57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/>
              <a:t>Concentraciones de clorofila </a:t>
            </a:r>
            <a:r>
              <a:rPr lang="es-ES" b="1" i="1" dirty="0" smtClean="0"/>
              <a:t>a</a:t>
            </a:r>
          </a:p>
          <a:p>
            <a:r>
              <a:rPr lang="es-ES" i="1" dirty="0">
                <a:ln w="0"/>
              </a:rPr>
              <a:t>Año tipo de Clorofila a</a:t>
            </a:r>
          </a:p>
          <a:p>
            <a:endParaRPr lang="es-ES" b="1" dirty="0"/>
          </a:p>
          <a:p>
            <a:endParaRPr lang="es-ES" dirty="0"/>
          </a:p>
        </p:txBody>
      </p:sp>
      <p:sp>
        <p:nvSpPr>
          <p:cNvPr id="20" name="Rectángulo 19"/>
          <p:cNvSpPr/>
          <p:nvPr/>
        </p:nvSpPr>
        <p:spPr>
          <a:xfrm>
            <a:off x="5992737" y="6421854"/>
            <a:ext cx="272298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0" i="1" cap="none" spc="0" dirty="0" smtClean="0">
                <a:ln w="0"/>
                <a:solidFill>
                  <a:schemeClr val="tx1"/>
                </a:solidFill>
                <a:latin typeface="Exo" panose="02000503000000000000" pitchFamily="50" charset="0"/>
              </a:rPr>
              <a:t>1999-2010</a:t>
            </a:r>
            <a:endParaRPr lang="es-ES" sz="1600" b="0" i="1" cap="none" spc="0" dirty="0">
              <a:ln w="0"/>
              <a:solidFill>
                <a:schemeClr val="tx1"/>
              </a:solidFill>
              <a:latin typeface="Exo" panose="02000503000000000000" pitchFamily="50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8782" y="2545364"/>
            <a:ext cx="8247674" cy="412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8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5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/>
              <a:t>Concentraciones de </a:t>
            </a:r>
            <a:r>
              <a:rPr lang="es-ES" b="1" dirty="0" smtClean="0"/>
              <a:t>fósforo total</a:t>
            </a:r>
            <a:endParaRPr lang="es-ES" b="1" i="1" dirty="0"/>
          </a:p>
          <a:p>
            <a:endParaRPr lang="es-ES" dirty="0"/>
          </a:p>
        </p:txBody>
      </p:sp>
      <p:sp>
        <p:nvSpPr>
          <p:cNvPr id="18" name="Rectángulo 17"/>
          <p:cNvSpPr/>
          <p:nvPr/>
        </p:nvSpPr>
        <p:spPr>
          <a:xfrm>
            <a:off x="2227331" y="2917814"/>
            <a:ext cx="319811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1" cap="none" spc="0" dirty="0" smtClean="0">
                <a:ln w="0"/>
                <a:solidFill>
                  <a:schemeClr val="tx1"/>
                </a:solidFill>
                <a:latin typeface="Exo" panose="02000503000000000000" pitchFamily="50" charset="0"/>
              </a:rPr>
              <a:t>Fósforo total</a:t>
            </a:r>
            <a:r>
              <a:rPr lang="es-ES" sz="1600" b="1" i="1" cap="none" spc="0" dirty="0" smtClean="0">
                <a:ln w="0"/>
                <a:solidFill>
                  <a:schemeClr val="tx1"/>
                </a:solidFill>
                <a:latin typeface="Exo" panose="02000503000000000000" pitchFamily="50" charset="0"/>
              </a:rPr>
              <a:t>  </a:t>
            </a:r>
            <a:r>
              <a:rPr lang="es-ES" sz="1600" b="1" cap="none" spc="0" dirty="0" smtClean="0">
                <a:ln w="0"/>
                <a:solidFill>
                  <a:schemeClr val="tx1"/>
                </a:solidFill>
                <a:latin typeface="Exo" panose="02000503000000000000" pitchFamily="50" charset="0"/>
              </a:rPr>
              <a:t>por estaciones</a:t>
            </a:r>
            <a:endParaRPr lang="es-ES" sz="1600" b="1" i="1" cap="none" spc="0" dirty="0">
              <a:ln w="0"/>
              <a:solidFill>
                <a:schemeClr val="tx1"/>
              </a:solidFill>
              <a:latin typeface="Exo" panose="02000503000000000000" pitchFamily="50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992737" y="5996296"/>
            <a:ext cx="2722988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600" b="0" i="1" cap="none" spc="0" dirty="0" smtClean="0">
                <a:ln w="0"/>
                <a:solidFill>
                  <a:schemeClr val="tx1"/>
                </a:solidFill>
                <a:latin typeface="Exo" panose="02000503000000000000" pitchFamily="50" charset="0"/>
              </a:rPr>
              <a:t>1999-2010</a:t>
            </a:r>
            <a:endParaRPr lang="es-ES" sz="1600" b="0" i="1" cap="none" spc="0" dirty="0">
              <a:ln w="0"/>
              <a:solidFill>
                <a:schemeClr val="tx1"/>
              </a:solidFill>
              <a:latin typeface="Exo" panose="02000503000000000000" pitchFamily="50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308" y="3225899"/>
            <a:ext cx="6400940" cy="302883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/>
          <a:srcRect r="49014"/>
          <a:stretch/>
        </p:blipFill>
        <p:spPr>
          <a:xfrm>
            <a:off x="5425450" y="1628800"/>
            <a:ext cx="3212761" cy="188906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979" y="2213432"/>
            <a:ext cx="1224136" cy="114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6752" y="964389"/>
            <a:ext cx="5197091" cy="64296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96950" y="1071546"/>
            <a:ext cx="3589760" cy="485775"/>
          </a:xfrm>
        </p:spPr>
        <p:txBody>
          <a:bodyPr/>
          <a:lstStyle/>
          <a:p>
            <a:r>
              <a:rPr lang="es-ES" sz="1950" b="1" dirty="0">
                <a:solidFill>
                  <a:schemeClr val="bg1"/>
                </a:solidFill>
              </a:rPr>
              <a:t>2. Aplicación a La Albufera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507594" y="2078850"/>
            <a:ext cx="6172200" cy="3477816"/>
          </a:xfrm>
        </p:spPr>
        <p:txBody>
          <a:bodyPr/>
          <a:lstStyle/>
          <a:p>
            <a:r>
              <a:rPr lang="es-ES" b="1" dirty="0"/>
              <a:t>Justificación de un modelo de mezcla completa</a:t>
            </a:r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736" r="100000">
                        <a14:foregroundMark x1="30178" y1="40975" x2="53118" y2="40753"/>
                        <a14:foregroundMark x1="42877" y1="36766" x2="64907" y2="37763"/>
                        <a14:foregroundMark x1="32180" y1="40975" x2="6736" y2="37763"/>
                        <a14:foregroundMark x1="53118" y1="43189" x2="19390" y2="54153"/>
                        <a14:foregroundMark x1="56031" y1="72536" x2="48976" y2="99779"/>
                        <a14:foregroundMark x1="66909" y1="42414" x2="99636" y2="54928"/>
                        <a14:foregroundMark x1="62767" y1="57143" x2="99226" y2="67885"/>
                        <a14:foregroundMark x1="48885" y1="72757" x2="98908" y2="82835"/>
                        <a14:foregroundMark x1="23213" y1="89701" x2="24215" y2="89701"/>
                        <a14:foregroundMark x1="24351" y1="89701" x2="68912" y2="86489"/>
                        <a14:foregroundMark x1="49613" y1="93134" x2="25535" y2="98782"/>
                        <a14:foregroundMark x1="99317" y1="45847" x2="67501" y2="37320"/>
                        <a14:backgroundMark x1="42148" y1="9856" x2="99818" y2="10078"/>
                        <a14:backgroundMark x1="66227" y1="17940" x2="99909" y2="30897"/>
                        <a14:backgroundMark x1="57351" y1="21816" x2="4415" y2="19158"/>
                        <a14:backgroundMark x1="50114" y1="30122" x2="99909" y2="40975"/>
                      </a14:backgroundRemoval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376"/>
          <a:stretch/>
        </p:blipFill>
        <p:spPr>
          <a:xfrm>
            <a:off x="305526" y="3005124"/>
            <a:ext cx="7695474" cy="299562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37" b="70282"/>
          <a:stretch/>
        </p:blipFill>
        <p:spPr>
          <a:xfrm>
            <a:off x="1871700" y="2749582"/>
            <a:ext cx="1296144" cy="8376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566" y="2951482"/>
            <a:ext cx="1161257" cy="71552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7" t="36403" r="35790" b="33879"/>
          <a:stretch/>
        </p:blipFill>
        <p:spPr>
          <a:xfrm>
            <a:off x="3221850" y="2641570"/>
            <a:ext cx="1512168" cy="837674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7" b="70282"/>
          <a:stretch/>
        </p:blipFill>
        <p:spPr>
          <a:xfrm>
            <a:off x="5063678" y="2659141"/>
            <a:ext cx="1296144" cy="837674"/>
          </a:xfrm>
          <a:prstGeom prst="rect">
            <a:avLst/>
          </a:prstGeom>
        </p:spPr>
      </p:pic>
      <p:sp>
        <p:nvSpPr>
          <p:cNvPr id="13" name="2 Marcador de contenido"/>
          <p:cNvSpPr txBox="1">
            <a:spLocks/>
          </p:cNvSpPr>
          <p:nvPr/>
        </p:nvSpPr>
        <p:spPr>
          <a:xfrm>
            <a:off x="2573779" y="3721011"/>
            <a:ext cx="3246455" cy="193180"/>
          </a:xfrm>
          <a:prstGeom prst="rect">
            <a:avLst/>
          </a:prstGeom>
        </p:spPr>
        <p:txBody>
          <a:bodyPr vert="horz" lIns="0" tIns="34290" rIns="0" bIns="3429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350" b="1" i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Hidrodinámica dominada por el viento.</a:t>
            </a:r>
          </a:p>
        </p:txBody>
      </p:sp>
      <p:sp>
        <p:nvSpPr>
          <p:cNvPr id="14" name="2 Marcador de contenido"/>
          <p:cNvSpPr txBox="1">
            <a:spLocks/>
          </p:cNvSpPr>
          <p:nvPr/>
        </p:nvSpPr>
        <p:spPr>
          <a:xfrm>
            <a:off x="6689484" y="3324388"/>
            <a:ext cx="881266" cy="826516"/>
          </a:xfrm>
          <a:prstGeom prst="rect">
            <a:avLst/>
          </a:prstGeom>
        </p:spPr>
        <p:txBody>
          <a:bodyPr vert="horz" lIns="0" tIns="34290" rIns="0" bIns="3429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 b="1" i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Interacción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 b="1" i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con los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050" b="1" i="1" dirty="0">
                <a:solidFill>
                  <a:schemeClr val="bg2">
                    <a:lumMod val="25000"/>
                  </a:schemeClr>
                </a:solidFill>
                <a:latin typeface="Exo" panose="02000503000000000000" pitchFamily="50" charset="0"/>
              </a:rPr>
              <a:t>sedimentos</a:t>
            </a:r>
          </a:p>
        </p:txBody>
      </p:sp>
      <p:sp>
        <p:nvSpPr>
          <p:cNvPr id="5" name="Flecha arriba y abajo 4"/>
          <p:cNvSpPr/>
          <p:nvPr/>
        </p:nvSpPr>
        <p:spPr>
          <a:xfrm>
            <a:off x="6466419" y="3239433"/>
            <a:ext cx="108012" cy="332208"/>
          </a:xfrm>
          <a:prstGeom prst="upDownArrow">
            <a:avLst/>
          </a:prstGeom>
          <a:solidFill>
            <a:srgbClr val="CC6600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75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457200" y="11969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es-ES" sz="160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643174" y="3000372"/>
            <a:ext cx="4143404" cy="57150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800" dirty="0" smtClean="0"/>
              <a:t>LIFE12 </a:t>
            </a:r>
            <a:r>
              <a:rPr lang="es-ES" sz="1800" dirty="0"/>
              <a:t>ENV/ES/000685 ALBUFERA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71604" y="3786190"/>
            <a:ext cx="6400800" cy="1270001"/>
          </a:xfr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/>
          <a:lstStyle/>
          <a:p>
            <a:r>
              <a:rPr lang="es-ES" dirty="0" smtClean="0"/>
              <a:t>Acción B3. Modelación de la calidad del agua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72" y="976645"/>
            <a:ext cx="4390762" cy="20019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1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/>
              <a:t>Aportaciones  (Cantidad)</a:t>
            </a:r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0" t="1205" r="4612" b="619"/>
          <a:stretch/>
        </p:blipFill>
        <p:spPr bwMode="auto">
          <a:xfrm>
            <a:off x="512838" y="2311344"/>
            <a:ext cx="8176173" cy="39071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81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/>
              <a:t>Aportaciones  (Cantidad)</a:t>
            </a:r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2060848"/>
            <a:ext cx="7776864" cy="46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5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3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/>
              <a:t>Aportaciones  (</a:t>
            </a:r>
            <a:r>
              <a:rPr lang="es-ES" b="1" dirty="0" smtClean="0"/>
              <a:t>Calidad</a:t>
            </a:r>
            <a:r>
              <a:rPr lang="es-ES" b="1" dirty="0"/>
              <a:t>)</a:t>
            </a:r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7302" y="1844824"/>
            <a:ext cx="7818190" cy="230425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250" y="4005064"/>
            <a:ext cx="7818190" cy="2304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3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1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/>
              <a:t>Resultados de la calibración</a:t>
            </a:r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592" y="2060848"/>
            <a:ext cx="7560840" cy="438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5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/>
              <a:t>Resultados de la </a:t>
            </a:r>
            <a:r>
              <a:rPr lang="es-ES" b="1" dirty="0" smtClean="0"/>
              <a:t>calibración</a:t>
            </a:r>
          </a:p>
          <a:p>
            <a:r>
              <a:rPr lang="es-ES" sz="1800" dirty="0"/>
              <a:t>Año tipo de clorofila </a:t>
            </a:r>
            <a:r>
              <a:rPr lang="es-ES" sz="1800" i="1" dirty="0"/>
              <a:t>a</a:t>
            </a:r>
          </a:p>
          <a:p>
            <a:endParaRPr lang="es-ES" sz="1800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125" y="2453855"/>
            <a:ext cx="8229600" cy="411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8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5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 smtClean="0"/>
              <a:t>¿Para que sirve el modelo?-&gt; Análisis de situaciones y efectividad de medidas</a:t>
            </a:r>
            <a:endParaRPr lang="es-ES" b="1" dirty="0"/>
          </a:p>
          <a:p>
            <a:pPr lvl="1">
              <a:lnSpc>
                <a:spcPct val="150000"/>
              </a:lnSpc>
            </a:pPr>
            <a:r>
              <a:rPr lang="es-ES" dirty="0"/>
              <a:t>Optimización del lavado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Reducción de </a:t>
            </a:r>
            <a:r>
              <a:rPr lang="es-ES" dirty="0" smtClean="0"/>
              <a:t>cargas </a:t>
            </a:r>
            <a:r>
              <a:rPr lang="es-ES" dirty="0"/>
              <a:t>puntuales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Aumentar los aportes de buena calidad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Reducir las concentraciones de los principales aportes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Introducir el efecto depurador de los </a:t>
            </a:r>
            <a:r>
              <a:rPr lang="es-ES" dirty="0" err="1"/>
              <a:t>Tancats</a:t>
            </a:r>
            <a:endParaRPr lang="es-ES" dirty="0"/>
          </a:p>
          <a:p>
            <a:pPr lvl="1">
              <a:lnSpc>
                <a:spcPct val="150000"/>
              </a:lnSpc>
            </a:pPr>
            <a:r>
              <a:rPr lang="es-ES" dirty="0"/>
              <a:t>Comprobación del comportamiento del modelo</a:t>
            </a:r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8149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9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/>
              <a:t>El lavado</a:t>
            </a:r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  <p:grpSp>
        <p:nvGrpSpPr>
          <p:cNvPr id="6" name="Grupo 5"/>
          <p:cNvGrpSpPr>
            <a:grpSpLocks noChangeAspect="1"/>
          </p:cNvGrpSpPr>
          <p:nvPr/>
        </p:nvGrpSpPr>
        <p:grpSpPr>
          <a:xfrm>
            <a:off x="486125" y="2317470"/>
            <a:ext cx="2295207" cy="3948418"/>
            <a:chOff x="3772526" y="1310322"/>
            <a:chExt cx="2463165" cy="4237355"/>
          </a:xfrm>
        </p:grpSpPr>
        <p:pic>
          <p:nvPicPr>
            <p:cNvPr id="8" name="Imagen 7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180"/>
            <a:stretch/>
          </p:blipFill>
          <p:spPr bwMode="auto">
            <a:xfrm>
              <a:off x="4072572" y="1310322"/>
              <a:ext cx="998855" cy="423735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Imagen 8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60" r="11573"/>
            <a:stretch/>
          </p:blipFill>
          <p:spPr bwMode="auto">
            <a:xfrm>
              <a:off x="5071427" y="1311274"/>
              <a:ext cx="946150" cy="42354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Elipse 9"/>
            <p:cNvSpPr/>
            <p:nvPr/>
          </p:nvSpPr>
          <p:spPr>
            <a:xfrm>
              <a:off x="3772526" y="2909666"/>
              <a:ext cx="2463165" cy="2349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1" name="Elipse 10"/>
            <p:cNvSpPr/>
            <p:nvPr/>
          </p:nvSpPr>
          <p:spPr>
            <a:xfrm>
              <a:off x="3772526" y="3557710"/>
              <a:ext cx="2463165" cy="2349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2" name="Elipse 11"/>
            <p:cNvSpPr/>
            <p:nvPr/>
          </p:nvSpPr>
          <p:spPr>
            <a:xfrm>
              <a:off x="3772526" y="3113892"/>
              <a:ext cx="2463165" cy="2349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3" name="Elipse 12"/>
            <p:cNvSpPr/>
            <p:nvPr/>
          </p:nvSpPr>
          <p:spPr>
            <a:xfrm>
              <a:off x="3772526" y="4613576"/>
              <a:ext cx="2463165" cy="2349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grpSp>
        <p:nvGrpSpPr>
          <p:cNvPr id="14" name="Grupo 13"/>
          <p:cNvGrpSpPr>
            <a:grpSpLocks noChangeAspect="1"/>
          </p:cNvGrpSpPr>
          <p:nvPr/>
        </p:nvGrpSpPr>
        <p:grpSpPr>
          <a:xfrm>
            <a:off x="4510723" y="1644989"/>
            <a:ext cx="4168238" cy="3573896"/>
            <a:chOff x="4081882" y="2695072"/>
            <a:chExt cx="3193415" cy="2893060"/>
          </a:xfrm>
        </p:grpSpPr>
        <p:pic>
          <p:nvPicPr>
            <p:cNvPr id="15" name="Imagen 14"/>
            <p:cNvPicPr/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" t="2366" r="2740" b="2326"/>
            <a:stretch/>
          </p:blipFill>
          <p:spPr bwMode="auto">
            <a:xfrm>
              <a:off x="4081882" y="2695072"/>
              <a:ext cx="3193415" cy="28930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Elipse 15"/>
            <p:cNvSpPr/>
            <p:nvPr/>
          </p:nvSpPr>
          <p:spPr>
            <a:xfrm rot="19250745">
              <a:off x="4350477" y="2905963"/>
              <a:ext cx="475302" cy="1019810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pic>
        <p:nvPicPr>
          <p:cNvPr id="17" name="Imagen 16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517232"/>
            <a:ext cx="1580028" cy="10562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14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3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/>
              <a:t>El lavado</a:t>
            </a:r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18" name="Imagen 1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577573" cy="4680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24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8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 smtClean="0"/>
              <a:t>Actuación de </a:t>
            </a:r>
            <a:r>
              <a:rPr lang="es-ES" b="1" dirty="0"/>
              <a:t>lavado</a:t>
            </a:r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807" y="2060848"/>
            <a:ext cx="8232918" cy="460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3</a:t>
            </a:r>
            <a:r>
              <a:rPr lang="es-ES" sz="2600" b="1" dirty="0" smtClean="0">
                <a:solidFill>
                  <a:schemeClr val="bg1"/>
                </a:solidFill>
              </a:rPr>
              <a:t>. Aplicación a La Albufera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/>
              <a:t>Actuaciones de depuración</a:t>
            </a:r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125" y="2060848"/>
            <a:ext cx="8229600" cy="460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1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180938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 smtClean="0">
                <a:solidFill>
                  <a:schemeClr val="bg1"/>
                </a:solidFill>
              </a:rPr>
              <a:t>Equipo de trabajo</a:t>
            </a:r>
            <a:endParaRPr lang="es-ES" sz="2600" b="1" dirty="0">
              <a:solidFill>
                <a:schemeClr val="bg1"/>
              </a:solidFill>
            </a:endParaRPr>
          </a:p>
        </p:txBody>
      </p:sp>
      <p:sp>
        <p:nvSpPr>
          <p:cNvPr id="23" name="22 Marcador de contenido"/>
          <p:cNvSpPr>
            <a:spLocks noGrp="1"/>
          </p:cNvSpPr>
          <p:nvPr>
            <p:ph idx="1"/>
          </p:nvPr>
        </p:nvSpPr>
        <p:spPr>
          <a:xfrm>
            <a:off x="571472" y="1643050"/>
            <a:ext cx="8229600" cy="4637088"/>
          </a:xfrm>
        </p:spPr>
        <p:txBody>
          <a:bodyPr/>
          <a:lstStyle/>
          <a:p>
            <a:r>
              <a:rPr lang="es-ES" sz="2000" dirty="0" smtClean="0"/>
              <a:t>Grupo de Ingeniería de Recursos Hídricos del Instituto de Ingeniería del Agua y Medio Ambiente (IIAMA, UPV):</a:t>
            </a:r>
          </a:p>
          <a:p>
            <a:endParaRPr lang="es-ES" sz="2000" dirty="0" smtClean="0"/>
          </a:p>
          <a:p>
            <a:pPr>
              <a:buFont typeface="Arial" pitchFamily="34" charset="0"/>
              <a:buChar char="•"/>
            </a:pPr>
            <a:r>
              <a:rPr lang="es-ES" sz="1800" dirty="0" smtClean="0"/>
              <a:t>Javier Paredes</a:t>
            </a:r>
          </a:p>
          <a:p>
            <a:pPr>
              <a:buFont typeface="Arial" pitchFamily="34" charset="0"/>
              <a:buChar char="•"/>
            </a:pPr>
            <a:r>
              <a:rPr lang="es-ES" sz="1800" dirty="0" smtClean="0"/>
              <a:t>Edgar </a:t>
            </a:r>
            <a:r>
              <a:rPr lang="es-ES" sz="1800" dirty="0" err="1" smtClean="0"/>
              <a:t>Belda</a:t>
            </a:r>
            <a:endParaRPr lang="es-ES" sz="1800" dirty="0" smtClean="0"/>
          </a:p>
          <a:p>
            <a:pPr>
              <a:buFont typeface="Arial" pitchFamily="34" charset="0"/>
              <a:buChar char="•"/>
            </a:pPr>
            <a:r>
              <a:rPr lang="es-ES" sz="1800" dirty="0" smtClean="0"/>
              <a:t>Miguel Martín</a:t>
            </a:r>
          </a:p>
          <a:p>
            <a:pPr lvl="1">
              <a:buNone/>
            </a:pPr>
            <a:endParaRPr lang="es-ES" sz="1600" dirty="0" smtClean="0"/>
          </a:p>
          <a:p>
            <a:r>
              <a:rPr lang="es-ES" sz="2000" dirty="0" smtClean="0"/>
              <a:t>Duración acción B3: </a:t>
            </a:r>
          </a:p>
          <a:p>
            <a:r>
              <a:rPr lang="es-ES" sz="2000" dirty="0" smtClean="0"/>
              <a:t>octubre 2013 – septiembre 2016</a:t>
            </a:r>
          </a:p>
        </p:txBody>
      </p:sp>
      <p:pic>
        <p:nvPicPr>
          <p:cNvPr id="5" name="Imagen 4" descr="C:\Users\A55VD\Dropbox\PFC\Imagenes\Albufera\Esquema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259" y="2204864"/>
            <a:ext cx="3573544" cy="404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186374"/>
            <a:ext cx="3285945" cy="1050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4. APLICACIÓN AL TANCAT DE MILIA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769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 smtClean="0">
                <a:solidFill>
                  <a:schemeClr val="bg1"/>
                </a:solidFill>
              </a:rPr>
              <a:t>4. Aplicación al </a:t>
            </a:r>
            <a:r>
              <a:rPr lang="es-ES" sz="2600" b="1" i="1" dirty="0" err="1" smtClean="0">
                <a:solidFill>
                  <a:schemeClr val="bg1"/>
                </a:solidFill>
              </a:rPr>
              <a:t>Tancat</a:t>
            </a:r>
            <a:r>
              <a:rPr lang="es-ES" sz="2600" b="1" dirty="0" smtClean="0">
                <a:solidFill>
                  <a:schemeClr val="bg1"/>
                </a:solidFill>
              </a:rPr>
              <a:t> de </a:t>
            </a:r>
            <a:r>
              <a:rPr lang="es-ES" sz="2600" b="1" dirty="0" err="1" smtClean="0">
                <a:solidFill>
                  <a:schemeClr val="bg1"/>
                </a:solidFill>
              </a:rPr>
              <a:t>Milia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15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pPr algn="r"/>
            <a:r>
              <a:rPr lang="es-ES" b="1" i="1" dirty="0" err="1" smtClean="0"/>
              <a:t>Tancat</a:t>
            </a:r>
            <a:r>
              <a:rPr lang="es-ES" b="1" dirty="0" smtClean="0"/>
              <a:t> de </a:t>
            </a:r>
            <a:r>
              <a:rPr lang="es-ES" b="1" dirty="0" err="1" smtClean="0"/>
              <a:t>Milia</a:t>
            </a:r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10" name="Imagen 9" descr="C:\Users\edbelib\Google Drive\03. FORMACIÓN\01. MIHMA\03. TFM\02.-TFM\03.Contraportada\tancat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7" y="1705609"/>
            <a:ext cx="4045281" cy="453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72" y="2492896"/>
            <a:ext cx="4799245" cy="372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0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 smtClean="0">
                <a:solidFill>
                  <a:schemeClr val="bg1"/>
                </a:solidFill>
              </a:rPr>
              <a:t>4. Aplicación al </a:t>
            </a:r>
            <a:r>
              <a:rPr lang="es-ES" sz="2600" b="1" i="1" dirty="0" err="1" smtClean="0">
                <a:solidFill>
                  <a:schemeClr val="bg1"/>
                </a:solidFill>
              </a:rPr>
              <a:t>Tancat</a:t>
            </a:r>
            <a:r>
              <a:rPr lang="es-ES" sz="2600" b="1" dirty="0" smtClean="0">
                <a:solidFill>
                  <a:schemeClr val="bg1"/>
                </a:solidFill>
              </a:rPr>
              <a:t> de </a:t>
            </a:r>
            <a:r>
              <a:rPr lang="es-ES" sz="2600" b="1" dirty="0" err="1" smtClean="0">
                <a:solidFill>
                  <a:schemeClr val="bg1"/>
                </a:solidFill>
              </a:rPr>
              <a:t>Milia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9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 smtClean="0"/>
              <a:t>Modelación del </a:t>
            </a:r>
            <a:r>
              <a:rPr lang="es-ES" b="1" i="1" dirty="0" err="1" smtClean="0"/>
              <a:t>Tancat</a:t>
            </a:r>
            <a:r>
              <a:rPr lang="es-ES" b="1" dirty="0" smtClean="0"/>
              <a:t> de </a:t>
            </a:r>
            <a:r>
              <a:rPr lang="es-ES" b="1" dirty="0" err="1" smtClean="0"/>
              <a:t>Milia</a:t>
            </a:r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9" name="Imagen 8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745" y="2063057"/>
            <a:ext cx="5400040" cy="23139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10"/>
          <p:cNvSpPr/>
          <p:nvPr/>
        </p:nvSpPr>
        <p:spPr>
          <a:xfrm>
            <a:off x="379345" y="2783505"/>
            <a:ext cx="15016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xo" panose="02000503000000000000" pitchFamily="50" charset="0"/>
              </a:rPr>
              <a:t>Inputs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xo" panose="02000503000000000000" pitchFamily="50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86125" y="5085184"/>
            <a:ext cx="15016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xo" panose="02000503000000000000" pitchFamily="50" charset="0"/>
              </a:rPr>
              <a:t>Out</a:t>
            </a:r>
            <a:r>
              <a:rPr lang="es-E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xo" panose="02000503000000000000" pitchFamily="50" charset="0"/>
              </a:rPr>
              <a:t>puts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xo" panose="02000503000000000000" pitchFamily="50" charset="0"/>
            </a:endParaRPr>
          </a:p>
        </p:txBody>
      </p:sp>
      <p:pic>
        <p:nvPicPr>
          <p:cNvPr id="13" name="Imagen 12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345" y="4359660"/>
            <a:ext cx="5400040" cy="2315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185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 smtClean="0">
                <a:solidFill>
                  <a:schemeClr val="bg1"/>
                </a:solidFill>
              </a:rPr>
              <a:t>4. Aplicación al </a:t>
            </a:r>
            <a:r>
              <a:rPr lang="es-ES" sz="2600" b="1" i="1" dirty="0" err="1" smtClean="0">
                <a:solidFill>
                  <a:schemeClr val="bg1"/>
                </a:solidFill>
              </a:rPr>
              <a:t>Tancat</a:t>
            </a:r>
            <a:r>
              <a:rPr lang="es-ES" sz="2600" b="1" dirty="0" smtClean="0">
                <a:solidFill>
                  <a:schemeClr val="bg1"/>
                </a:solidFill>
              </a:rPr>
              <a:t> de </a:t>
            </a:r>
            <a:r>
              <a:rPr lang="es-ES" sz="2600" b="1" dirty="0" err="1" smtClean="0">
                <a:solidFill>
                  <a:schemeClr val="bg1"/>
                </a:solidFill>
              </a:rPr>
              <a:t>Milia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63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 smtClean="0"/>
              <a:t>Modelación del </a:t>
            </a:r>
            <a:r>
              <a:rPr lang="es-ES" b="1" i="1" dirty="0" err="1" smtClean="0"/>
              <a:t>Tancat</a:t>
            </a:r>
            <a:r>
              <a:rPr lang="es-ES" b="1" dirty="0" smtClean="0"/>
              <a:t> de </a:t>
            </a:r>
            <a:r>
              <a:rPr lang="es-ES" b="1" dirty="0" err="1" smtClean="0"/>
              <a:t>Milia</a:t>
            </a:r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  <p:sp>
        <p:nvSpPr>
          <p:cNvPr id="11" name="Rectángulo 10"/>
          <p:cNvSpPr/>
          <p:nvPr/>
        </p:nvSpPr>
        <p:spPr>
          <a:xfrm>
            <a:off x="379345" y="2783505"/>
            <a:ext cx="15016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xo" panose="02000503000000000000" pitchFamily="50" charset="0"/>
              </a:rPr>
              <a:t>Inputs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xo" panose="02000503000000000000" pitchFamily="50" charset="0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486125" y="5085184"/>
            <a:ext cx="150164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xo" panose="02000503000000000000" pitchFamily="50" charset="0"/>
              </a:rPr>
              <a:t>Out</a:t>
            </a:r>
            <a:r>
              <a:rPr lang="es-ES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xo" panose="02000503000000000000" pitchFamily="50" charset="0"/>
              </a:rPr>
              <a:t>puts</a:t>
            </a:r>
            <a:endParaRPr lang="es-E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xo" panose="02000503000000000000" pitchFamily="50" charset="0"/>
            </a:endParaRPr>
          </a:p>
        </p:txBody>
      </p:sp>
      <p:pic>
        <p:nvPicPr>
          <p:cNvPr id="10" name="Imagen 9"/>
          <p:cNvPicPr/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25" y="2043996"/>
            <a:ext cx="5400040" cy="23156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n 13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25" y="4359660"/>
            <a:ext cx="5400040" cy="2315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746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 smtClean="0">
                <a:solidFill>
                  <a:schemeClr val="bg1"/>
                </a:solidFill>
              </a:rPr>
              <a:t>4. Aplicación al </a:t>
            </a:r>
            <a:r>
              <a:rPr lang="es-ES" sz="2600" b="1" i="1" dirty="0" err="1" smtClean="0">
                <a:solidFill>
                  <a:schemeClr val="bg1"/>
                </a:solidFill>
              </a:rPr>
              <a:t>Tancat</a:t>
            </a:r>
            <a:r>
              <a:rPr lang="es-ES" sz="2600" b="1" dirty="0" smtClean="0">
                <a:solidFill>
                  <a:schemeClr val="bg1"/>
                </a:solidFill>
              </a:rPr>
              <a:t> de </a:t>
            </a:r>
            <a:r>
              <a:rPr lang="es-ES" sz="2600" b="1" dirty="0" err="1" smtClean="0">
                <a:solidFill>
                  <a:schemeClr val="bg1"/>
                </a:solidFill>
              </a:rPr>
              <a:t>Milia</a:t>
            </a:r>
            <a:endParaRPr lang="es-ES" sz="2600" b="1" dirty="0">
              <a:solidFill>
                <a:schemeClr val="bg1"/>
              </a:solidFill>
            </a:endParaRP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b="1" dirty="0" smtClean="0"/>
              <a:t>¿Para qué nos sirve el modelo?-&gt;¿Qué pasa si…?</a:t>
            </a:r>
          </a:p>
          <a:p>
            <a:r>
              <a:rPr lang="es-ES" b="1" dirty="0" smtClean="0"/>
              <a:t>Concentraciones </a:t>
            </a:r>
            <a:r>
              <a:rPr lang="es-ES" b="1" dirty="0"/>
              <a:t>de clorofila a en función de la gestión </a:t>
            </a:r>
            <a:r>
              <a:rPr lang="es-ES" b="1" dirty="0" smtClean="0"/>
              <a:t>del caudal </a:t>
            </a:r>
            <a:r>
              <a:rPr lang="es-ES" b="1" dirty="0"/>
              <a:t>de entrada:</a:t>
            </a:r>
          </a:p>
          <a:p>
            <a:endParaRPr lang="es-ES" b="1" dirty="0"/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  <p:pic>
        <p:nvPicPr>
          <p:cNvPr id="10" name="Imagen 9" descr="C:\Users\edbelib\Google Drive\03. FORMACIÓN\01. MIHMA\03. TFM\02.-TFM\08. Imagenes\Qc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40968"/>
            <a:ext cx="7664054" cy="21617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63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5</a:t>
            </a:r>
            <a:r>
              <a:rPr lang="es-ES" dirty="0" smtClean="0"/>
              <a:t>. TRABAJOS FUTUROS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55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>
                <a:solidFill>
                  <a:schemeClr val="bg1"/>
                </a:solidFill>
              </a:rPr>
              <a:t>5</a:t>
            </a:r>
            <a:r>
              <a:rPr lang="es-ES" sz="2600" b="1" dirty="0" smtClean="0">
                <a:solidFill>
                  <a:schemeClr val="bg1"/>
                </a:solidFill>
              </a:rPr>
              <a:t>. </a:t>
            </a:r>
            <a:r>
              <a:rPr lang="es-ES" sz="2600" b="1" dirty="0">
                <a:solidFill>
                  <a:schemeClr val="bg1"/>
                </a:solidFill>
              </a:rPr>
              <a:t>Trabajos futuros</a:t>
            </a:r>
          </a:p>
        </p:txBody>
      </p:sp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8" name="Ecuación" r:id="rId4" imgW="2184120" imgH="393480" progId="Equation.3">
                  <p:embed/>
                </p:oleObj>
              </mc:Choice>
              <mc:Fallback>
                <p:oleObj name="Ecuación" r:id="rId4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125" y="1628800"/>
            <a:ext cx="8229600" cy="4637088"/>
          </a:xfrm>
        </p:spPr>
        <p:txBody>
          <a:bodyPr/>
          <a:lstStyle/>
          <a:p>
            <a:r>
              <a:rPr lang="es-ES" sz="2000" b="1" dirty="0" smtClean="0"/>
              <a:t>* Simulaciones con el modelo de La Albufera</a:t>
            </a:r>
          </a:p>
          <a:p>
            <a:r>
              <a:rPr lang="es-ES" sz="2000" b="1" dirty="0"/>
              <a:t>	</a:t>
            </a:r>
            <a:r>
              <a:rPr lang="es-ES" sz="2000" b="1" dirty="0" smtClean="0"/>
              <a:t>-&gt; simulaciones de múltiples escenarios para tomar medidas de mejora de la calidad del agua</a:t>
            </a:r>
          </a:p>
          <a:p>
            <a:r>
              <a:rPr lang="es-ES" sz="2000" b="1" dirty="0"/>
              <a:t>	</a:t>
            </a:r>
            <a:r>
              <a:rPr lang="es-ES" sz="2000" b="1" dirty="0" smtClean="0"/>
              <a:t>-&gt; analizar el posible efecto de una situación de cinturón de humedales </a:t>
            </a:r>
          </a:p>
          <a:p>
            <a:pPr marL="0" indent="0"/>
            <a:r>
              <a:rPr lang="es-ES" sz="2000" b="1" dirty="0" smtClean="0"/>
              <a:t>* Simulaciones del </a:t>
            </a:r>
            <a:r>
              <a:rPr lang="es-ES" sz="2000" b="1" dirty="0" err="1" smtClean="0"/>
              <a:t>tancat</a:t>
            </a:r>
            <a:r>
              <a:rPr lang="es-ES" sz="2000" b="1" dirty="0" smtClean="0"/>
              <a:t> de </a:t>
            </a:r>
            <a:r>
              <a:rPr lang="es-ES" sz="2000" b="1" dirty="0" err="1" smtClean="0"/>
              <a:t>Milia</a:t>
            </a:r>
            <a:endParaRPr lang="es-ES" sz="2000" b="1" dirty="0" smtClean="0"/>
          </a:p>
          <a:p>
            <a:r>
              <a:rPr lang="es-ES" sz="2000" b="1" dirty="0" smtClean="0"/>
              <a:t>	-&gt; </a:t>
            </a:r>
            <a:r>
              <a:rPr lang="es-ES" sz="2000" b="1" dirty="0"/>
              <a:t>simulaciones </a:t>
            </a:r>
            <a:r>
              <a:rPr lang="es-ES" sz="2000" b="1" dirty="0" smtClean="0"/>
              <a:t>para mejorar la eficiencia</a:t>
            </a:r>
          </a:p>
          <a:p>
            <a:r>
              <a:rPr lang="es-ES" sz="2000" b="1" dirty="0" smtClean="0"/>
              <a:t> </a:t>
            </a:r>
            <a:endParaRPr lang="es-ES" sz="2000" b="1" dirty="0"/>
          </a:p>
          <a:p>
            <a:r>
              <a:rPr lang="es-ES" sz="2000" b="1" dirty="0" smtClean="0"/>
              <a:t>* Modelación </a:t>
            </a:r>
            <a:r>
              <a:rPr lang="es-ES" sz="2000" b="1" dirty="0"/>
              <a:t>del </a:t>
            </a:r>
            <a:r>
              <a:rPr lang="es-ES" sz="2000" b="1" dirty="0" err="1"/>
              <a:t>tancat</a:t>
            </a:r>
            <a:r>
              <a:rPr lang="es-ES" sz="2000" b="1" dirty="0"/>
              <a:t> de la Pipa y </a:t>
            </a:r>
            <a:r>
              <a:rPr lang="es-ES" sz="2000" b="1" dirty="0" err="1"/>
              <a:t>L’Illa</a:t>
            </a:r>
            <a:endParaRPr lang="es-ES" sz="2000" b="1" dirty="0"/>
          </a:p>
          <a:p>
            <a:endParaRPr lang="es-ES" b="1" dirty="0"/>
          </a:p>
          <a:p>
            <a:endParaRPr lang="es-ES" b="1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724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ChangeArrowheads="1"/>
          </p:cNvSpPr>
          <p:nvPr/>
        </p:nvSpPr>
        <p:spPr bwMode="auto">
          <a:xfrm>
            <a:off x="457200" y="119697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endParaRPr lang="es-ES" sz="160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ctrTitle"/>
          </p:nvPr>
        </p:nvSpPr>
        <p:spPr>
          <a:xfrm>
            <a:off x="2643174" y="3000372"/>
            <a:ext cx="4143404" cy="57150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s-ES" sz="1800" dirty="0" smtClean="0"/>
              <a:t>LIFE12 </a:t>
            </a:r>
            <a:r>
              <a:rPr lang="es-ES" sz="1800" dirty="0"/>
              <a:t>ENV/ES/000685 ALBUFERA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571604" y="3786190"/>
            <a:ext cx="6400800" cy="1270001"/>
          </a:xfr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  <a:effectLst>
            <a:softEdge rad="63500"/>
          </a:effectLst>
        </p:spPr>
        <p:txBody>
          <a:bodyPr/>
          <a:lstStyle/>
          <a:p>
            <a:r>
              <a:rPr lang="es-ES" dirty="0" smtClean="0"/>
              <a:t>Acción B3. Modelación de la calidad del agua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172" y="976645"/>
            <a:ext cx="4390762" cy="200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7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 smtClean="0">
                <a:solidFill>
                  <a:schemeClr val="bg1"/>
                </a:solidFill>
              </a:rPr>
              <a:t>Índice</a:t>
            </a:r>
            <a:endParaRPr lang="es-ES" sz="2600" b="1" dirty="0">
              <a:solidFill>
                <a:schemeClr val="bg1"/>
              </a:solidFill>
            </a:endParaRPr>
          </a:p>
        </p:txBody>
      </p:sp>
      <p:sp>
        <p:nvSpPr>
          <p:cNvPr id="23" name="22 Marcador de contenido"/>
          <p:cNvSpPr>
            <a:spLocks noGrp="1"/>
          </p:cNvSpPr>
          <p:nvPr>
            <p:ph idx="1"/>
          </p:nvPr>
        </p:nvSpPr>
        <p:spPr>
          <a:xfrm>
            <a:off x="571472" y="1643050"/>
            <a:ext cx="8229600" cy="46370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s-ES" sz="3600" dirty="0"/>
              <a:t>1. Introducción</a:t>
            </a:r>
          </a:p>
          <a:p>
            <a:pPr>
              <a:lnSpc>
                <a:spcPct val="150000"/>
              </a:lnSpc>
            </a:pPr>
            <a:r>
              <a:rPr lang="es-ES" sz="3600" dirty="0"/>
              <a:t>2. Metodología</a:t>
            </a:r>
          </a:p>
          <a:p>
            <a:pPr>
              <a:lnSpc>
                <a:spcPct val="150000"/>
              </a:lnSpc>
            </a:pPr>
            <a:r>
              <a:rPr lang="es-ES" sz="3600" dirty="0"/>
              <a:t>3. Aplicación a La Albufera</a:t>
            </a:r>
          </a:p>
          <a:p>
            <a:pPr>
              <a:lnSpc>
                <a:spcPct val="150000"/>
              </a:lnSpc>
            </a:pPr>
            <a:r>
              <a:rPr lang="es-ES" sz="3600" dirty="0"/>
              <a:t>4. Aplicación al </a:t>
            </a:r>
            <a:r>
              <a:rPr lang="es-ES" sz="3600" dirty="0" err="1"/>
              <a:t>Tancat</a:t>
            </a:r>
            <a:r>
              <a:rPr lang="es-ES" sz="3600" dirty="0"/>
              <a:t> de </a:t>
            </a:r>
            <a:r>
              <a:rPr lang="es-ES" sz="3600" dirty="0" err="1"/>
              <a:t>Milia</a:t>
            </a:r>
            <a:endParaRPr lang="es-ES" sz="3600" dirty="0"/>
          </a:p>
          <a:p>
            <a:pPr>
              <a:lnSpc>
                <a:spcPct val="150000"/>
              </a:lnSpc>
            </a:pPr>
            <a:r>
              <a:rPr lang="es-ES" sz="3600" dirty="0"/>
              <a:t>5. Trabajos futuros</a:t>
            </a:r>
          </a:p>
          <a:p>
            <a:pPr lvl="1">
              <a:buFontTx/>
              <a:buChar char="•"/>
            </a:pPr>
            <a:endParaRPr lang="es-ES" sz="1600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689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1. INTRODUCCIÓN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580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 smtClean="0">
                <a:solidFill>
                  <a:schemeClr val="bg1"/>
                </a:solidFill>
              </a:rPr>
              <a:t>1. Introducción</a:t>
            </a:r>
            <a:endParaRPr lang="es-ES" sz="2600" b="1" dirty="0">
              <a:solidFill>
                <a:schemeClr val="bg1"/>
              </a:solidFill>
            </a:endParaRPr>
          </a:p>
        </p:txBody>
      </p:sp>
      <p:sp>
        <p:nvSpPr>
          <p:cNvPr id="23" name="22 Marcador de contenido"/>
          <p:cNvSpPr>
            <a:spLocks noGrp="1"/>
          </p:cNvSpPr>
          <p:nvPr>
            <p:ph idx="1"/>
          </p:nvPr>
        </p:nvSpPr>
        <p:spPr>
          <a:xfrm>
            <a:off x="571472" y="1643050"/>
            <a:ext cx="8229600" cy="4637088"/>
          </a:xfrm>
        </p:spPr>
        <p:txBody>
          <a:bodyPr/>
          <a:lstStyle/>
          <a:p>
            <a:r>
              <a:rPr lang="es-ES" sz="2000" dirty="0"/>
              <a:t>Principal problemática: </a:t>
            </a:r>
            <a:r>
              <a:rPr lang="es-ES" sz="2000" b="1" dirty="0"/>
              <a:t>LA EUTROFIZACIÓN</a:t>
            </a:r>
          </a:p>
          <a:p>
            <a:endParaRPr lang="es-ES" sz="2000" dirty="0"/>
          </a:p>
          <a:p>
            <a:pPr lvl="1">
              <a:buFontTx/>
              <a:buChar char="•"/>
            </a:pPr>
            <a:endParaRPr lang="es-ES" sz="1600" dirty="0" smtClean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28" y="2060848"/>
            <a:ext cx="6178888" cy="46319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 smtClean="0">
                <a:solidFill>
                  <a:schemeClr val="bg1"/>
                </a:solidFill>
              </a:rPr>
              <a:t>1. Introducción</a:t>
            </a:r>
            <a:endParaRPr lang="es-ES" sz="2600" b="1" dirty="0">
              <a:solidFill>
                <a:schemeClr val="bg1"/>
              </a:solidFill>
            </a:endParaRPr>
          </a:p>
        </p:txBody>
      </p:sp>
      <p:sp>
        <p:nvSpPr>
          <p:cNvPr id="23" name="22 Marcador de contenido"/>
          <p:cNvSpPr>
            <a:spLocks noGrp="1"/>
          </p:cNvSpPr>
          <p:nvPr>
            <p:ph idx="1"/>
          </p:nvPr>
        </p:nvSpPr>
        <p:spPr>
          <a:xfrm>
            <a:off x="571472" y="1643050"/>
            <a:ext cx="8229600" cy="4637088"/>
          </a:xfrm>
        </p:spPr>
        <p:txBody>
          <a:bodyPr/>
          <a:lstStyle/>
          <a:p>
            <a:r>
              <a:rPr lang="es-ES" sz="2000" b="1" dirty="0" smtClean="0"/>
              <a:t>OBJETIVOS</a:t>
            </a:r>
          </a:p>
          <a:p>
            <a:r>
              <a:rPr lang="es-ES" sz="2000" dirty="0" smtClean="0"/>
              <a:t>Principales </a:t>
            </a:r>
            <a:r>
              <a:rPr lang="es-ES" sz="2000" dirty="0"/>
              <a:t>objetivos de la acción:</a:t>
            </a:r>
          </a:p>
          <a:p>
            <a:pPr lvl="1">
              <a:lnSpc>
                <a:spcPct val="200000"/>
              </a:lnSpc>
            </a:pPr>
            <a:r>
              <a:rPr lang="es-ES" sz="1800" dirty="0"/>
              <a:t>Desarrollar un modelo conjunto de humedales artificiales y naturales.</a:t>
            </a:r>
          </a:p>
          <a:p>
            <a:pPr lvl="1">
              <a:lnSpc>
                <a:spcPct val="200000"/>
              </a:lnSpc>
            </a:pPr>
            <a:r>
              <a:rPr lang="es-ES" sz="1800" dirty="0"/>
              <a:t>Representar los principales procesos.</a:t>
            </a:r>
          </a:p>
          <a:p>
            <a:pPr lvl="1">
              <a:lnSpc>
                <a:spcPct val="200000"/>
              </a:lnSpc>
            </a:pPr>
            <a:r>
              <a:rPr lang="es-ES" sz="1800" dirty="0"/>
              <a:t>Estudiar escenarios del modelo con objetivo de mejorar la calidad.</a:t>
            </a:r>
          </a:p>
          <a:p>
            <a:endParaRPr lang="es-ES" sz="2000" dirty="0"/>
          </a:p>
          <a:p>
            <a:pPr lvl="1">
              <a:buFontTx/>
              <a:buChar char="•"/>
            </a:pPr>
            <a:endParaRPr lang="es-ES" sz="1600" dirty="0" smtClean="0"/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977" y="4216836"/>
            <a:ext cx="3019647" cy="226473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4"/>
          <a:stretch/>
        </p:blipFill>
        <p:spPr>
          <a:xfrm>
            <a:off x="5004048" y="4221088"/>
            <a:ext cx="3043062" cy="226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2</a:t>
            </a:r>
            <a:r>
              <a:rPr lang="es-ES" dirty="0" smtClean="0"/>
              <a:t>. METODOLOGÍA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194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us&amp;Matthieu\Downloads\DSC_017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42852"/>
            <a:ext cx="6929454" cy="85728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71934" y="285728"/>
            <a:ext cx="4786346" cy="647700"/>
          </a:xfrm>
        </p:spPr>
        <p:txBody>
          <a:bodyPr/>
          <a:lstStyle/>
          <a:p>
            <a:r>
              <a:rPr lang="es-ES" sz="2600" b="1" dirty="0" smtClean="0">
                <a:solidFill>
                  <a:schemeClr val="bg1"/>
                </a:solidFill>
              </a:rPr>
              <a:t>2. Metodología</a:t>
            </a:r>
            <a:endParaRPr lang="es-ES" sz="2600" b="1" dirty="0">
              <a:solidFill>
                <a:schemeClr val="bg1"/>
              </a:solidFill>
            </a:endParaRPr>
          </a:p>
        </p:txBody>
      </p:sp>
      <p:sp>
        <p:nvSpPr>
          <p:cNvPr id="23" name="22 Marcador de contenido"/>
          <p:cNvSpPr>
            <a:spLocks noGrp="1"/>
          </p:cNvSpPr>
          <p:nvPr>
            <p:ph idx="1"/>
          </p:nvPr>
        </p:nvSpPr>
        <p:spPr>
          <a:xfrm>
            <a:off x="530597" y="1659240"/>
            <a:ext cx="8229600" cy="4637088"/>
          </a:xfrm>
        </p:spPr>
        <p:txBody>
          <a:bodyPr/>
          <a:lstStyle/>
          <a:p>
            <a:r>
              <a:rPr lang="es-ES" b="1" dirty="0" smtClean="0"/>
              <a:t>Herramienta basada en el balance de materia</a:t>
            </a:r>
            <a:endParaRPr lang="es-E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2276873"/>
            <a:ext cx="2824984" cy="40032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464" y="3501008"/>
            <a:ext cx="5392362" cy="2924714"/>
          </a:xfrm>
          <a:prstGeom prst="rect">
            <a:avLst/>
          </a:prstGeom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5293505"/>
              </p:ext>
            </p:extLst>
          </p:nvPr>
        </p:nvGraphicFramePr>
        <p:xfrm>
          <a:off x="3593899" y="2315453"/>
          <a:ext cx="5121826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Ecuación" r:id="rId6" imgW="2184120" imgH="393480" progId="Equation.3">
                  <p:embed/>
                </p:oleObj>
              </mc:Choice>
              <mc:Fallback>
                <p:oleObj name="Ecuación" r:id="rId6" imgW="2184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899" y="2315453"/>
                        <a:ext cx="5121826" cy="9361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8198</TotalTime>
  <Words>835</Words>
  <Application>Microsoft Office PowerPoint</Application>
  <PresentationFormat>Presentación en pantalla (4:3)</PresentationFormat>
  <Paragraphs>177</Paragraphs>
  <Slides>37</Slides>
  <Notes>3</Notes>
  <HiddenSlides>1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3" baseType="lpstr">
      <vt:lpstr>Arial</vt:lpstr>
      <vt:lpstr>Calibri</vt:lpstr>
      <vt:lpstr>Century Gothic</vt:lpstr>
      <vt:lpstr>Exo</vt:lpstr>
      <vt:lpstr>a</vt:lpstr>
      <vt:lpstr>Ecuación</vt:lpstr>
      <vt:lpstr>LIFE12 ENV/ES/000685 ALBUFERA</vt:lpstr>
      <vt:lpstr>LIFE12 ENV/ES/000685 ALBUFERA</vt:lpstr>
      <vt:lpstr>Equipo de trabajo</vt:lpstr>
      <vt:lpstr>Índice</vt:lpstr>
      <vt:lpstr>1. INTRODUCCIÓN</vt:lpstr>
      <vt:lpstr>1. Introducción</vt:lpstr>
      <vt:lpstr>1. Introducción</vt:lpstr>
      <vt:lpstr>2. METODOLOGÍA</vt:lpstr>
      <vt:lpstr>2. Metodología</vt:lpstr>
      <vt:lpstr>2. Metodología</vt:lpstr>
      <vt:lpstr>2. Metodología</vt:lpstr>
      <vt:lpstr>3. APLICACIÓN A LA ALBUFERA</vt:lpstr>
      <vt:lpstr>3. Aplicación a La Albufera</vt:lpstr>
      <vt:lpstr>3. Aplicación a La Albufera</vt:lpstr>
      <vt:lpstr>3. Aplicación a La Albufera</vt:lpstr>
      <vt:lpstr>3. Aplicación a La Albufera</vt:lpstr>
      <vt:lpstr>3. Aplicación a La Albufera</vt:lpstr>
      <vt:lpstr>3. Aplicación a La Albufera</vt:lpstr>
      <vt:lpstr>2. Aplicación a La Albufera</vt:lpstr>
      <vt:lpstr>3. Aplicación a La Albufera</vt:lpstr>
      <vt:lpstr>3. Aplicación a La Albufera</vt:lpstr>
      <vt:lpstr>3. Aplicación a La Albufera</vt:lpstr>
      <vt:lpstr>3. Aplicación a La Albufera</vt:lpstr>
      <vt:lpstr>3. Aplicación a La Albufera</vt:lpstr>
      <vt:lpstr>3. Aplicación a La Albufera</vt:lpstr>
      <vt:lpstr>3. Aplicación a La Albufera</vt:lpstr>
      <vt:lpstr>3. Aplicación a La Albufera</vt:lpstr>
      <vt:lpstr>3. Aplicación a La Albufera</vt:lpstr>
      <vt:lpstr>3. Aplicación a La Albufera</vt:lpstr>
      <vt:lpstr>4. APLICACIÓN AL TANCAT DE MILIA</vt:lpstr>
      <vt:lpstr>4. Aplicación al Tancat de Milia</vt:lpstr>
      <vt:lpstr>4. Aplicación al Tancat de Milia</vt:lpstr>
      <vt:lpstr>4. Aplicación al Tancat de Milia</vt:lpstr>
      <vt:lpstr>4. Aplicación al Tancat de Milia</vt:lpstr>
      <vt:lpstr>5. TRABAJOS FUTUROS</vt:lpstr>
      <vt:lpstr>5. Trabajos futuros</vt:lpstr>
      <vt:lpstr>LIFE12 ENV/ES/000685 ALBUFERA</vt:lpstr>
    </vt:vector>
  </TitlesOfParts>
  <Company>UPV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carhercr</dc:creator>
  <cp:lastModifiedBy>Edgar Belda Ibañez</cp:lastModifiedBy>
  <cp:revision>397</cp:revision>
  <cp:lastPrinted>2015-07-15T07:28:58Z</cp:lastPrinted>
  <dcterms:created xsi:type="dcterms:W3CDTF">2013-10-18T15:46:46Z</dcterms:created>
  <dcterms:modified xsi:type="dcterms:W3CDTF">2015-07-15T07:35:24Z</dcterms:modified>
</cp:coreProperties>
</file>